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2.jpeg>
</file>

<file path=ppt/media/image2.png>
</file>

<file path=ppt/media/image3.jpeg>
</file>

<file path=ppt/media/image4.jpeg>
</file>

<file path=ppt/media/image5.jpeg>
</file>

<file path=ppt/media/image6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" name="Shape 1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openxmlformats.org/officeDocument/2006/relationships/image" Target="../media/image4.jpe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openxmlformats.org/officeDocument/2006/relationships/image" Target="../media/image5.jpe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71437" y="0"/>
            <a:ext cx="4848821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 0" descr="Image 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8640" y="502919"/>
            <a:ext cx="11109960" cy="5852161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Text 0"/>
          <p:cNvSpPr txBox="1"/>
          <p:nvPr/>
        </p:nvSpPr>
        <p:spPr>
          <a:xfrm>
            <a:off x="914399" y="740918"/>
            <a:ext cx="10378442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3400">
                <a:solidFill>
                  <a:srgbClr val="0D0D0D"/>
                </a:solidFill>
                <a:latin typeface="Gambarino"/>
                <a:ea typeface="Gambarino"/>
                <a:cs typeface="Gambarino"/>
                <a:sym typeface="Gambarino"/>
              </a:defRPr>
            </a:lvl1pPr>
          </a:lstStyle>
          <a:p>
            <a:pPr/>
            <a:r>
              <a:t>Hair loss is a visible health betrayal, at massive scale</a:t>
            </a:r>
          </a:p>
        </p:txBody>
      </p:sp>
      <p:sp>
        <p:nvSpPr>
          <p:cNvPr id="24" name="Text 1"/>
          <p:cNvSpPr txBox="1"/>
          <p:nvPr/>
        </p:nvSpPr>
        <p:spPr>
          <a:xfrm>
            <a:off x="941831" y="1525269"/>
            <a:ext cx="1014984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600">
                <a:solidFill>
                  <a:srgbClr val="004D4E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It is not vanity, it is confidence, identity, and agency, and it affects most adults over time.</a:t>
            </a:r>
          </a:p>
        </p:txBody>
      </p:sp>
      <p:sp>
        <p:nvSpPr>
          <p:cNvPr id="25" name="Shape 2"/>
          <p:cNvSpPr/>
          <p:nvPr/>
        </p:nvSpPr>
        <p:spPr>
          <a:xfrm>
            <a:off x="868680" y="1965960"/>
            <a:ext cx="10744201" cy="1"/>
          </a:xfrm>
          <a:prstGeom prst="line">
            <a:avLst/>
          </a:prstGeom>
          <a:ln w="25400">
            <a:solidFill>
              <a:srgbClr val="339A9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6" name="Text 3"/>
          <p:cNvSpPr txBox="1"/>
          <p:nvPr/>
        </p:nvSpPr>
        <p:spPr>
          <a:xfrm>
            <a:off x="941831" y="2128520"/>
            <a:ext cx="6492242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 sz="1200">
                <a:solidFill>
                  <a:srgbClr val="006668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Who experiences this issue</a:t>
            </a:r>
          </a:p>
        </p:txBody>
      </p:sp>
      <p:sp>
        <p:nvSpPr>
          <p:cNvPr id="27" name="Text 4"/>
          <p:cNvSpPr txBox="1"/>
          <p:nvPr/>
        </p:nvSpPr>
        <p:spPr>
          <a:xfrm>
            <a:off x="941831" y="2421128"/>
            <a:ext cx="6492242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Men, Women, and Children</a:t>
            </a:r>
          </a:p>
        </p:txBody>
      </p:sp>
      <p:sp>
        <p:nvSpPr>
          <p:cNvPr id="28" name="Text 5"/>
          <p:cNvSpPr txBox="1"/>
          <p:nvPr/>
        </p:nvSpPr>
        <p:spPr>
          <a:xfrm>
            <a:off x="941831" y="2814320"/>
            <a:ext cx="6492242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 sz="1200">
                <a:solidFill>
                  <a:srgbClr val="006668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Two consumer realities</a:t>
            </a:r>
          </a:p>
        </p:txBody>
      </p:sp>
      <p:sp>
        <p:nvSpPr>
          <p:cNvPr id="29" name="Text 6"/>
          <p:cNvSpPr txBox="1"/>
          <p:nvPr/>
        </p:nvSpPr>
        <p:spPr>
          <a:xfrm>
            <a:off x="941831" y="3072383"/>
            <a:ext cx="6492242" cy="464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152400" indent="-152400">
              <a:lnSpc>
                <a:spcPct val="110000"/>
              </a:lnSpc>
              <a:buSzPct val="100000"/>
              <a:buChar char="•"/>
              <a:defRPr sz="12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Ryan: early, fast-moving crown and hairline loss; high appearance-sensitivity.</a:t>
            </a:r>
          </a:p>
          <a:p>
            <a:pPr marL="152400" indent="-152400">
              <a:lnSpc>
                <a:spcPct val="110000"/>
              </a:lnSpc>
              <a:buSzPct val="100000"/>
              <a:buChar char="•"/>
              <a:defRPr sz="12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Colleen: multi-generational thinning; concealment (wigs); wants her own hair back.</a:t>
            </a:r>
          </a:p>
        </p:txBody>
      </p:sp>
      <p:sp>
        <p:nvSpPr>
          <p:cNvPr id="30" name="Text 7"/>
          <p:cNvSpPr txBox="1"/>
          <p:nvPr/>
        </p:nvSpPr>
        <p:spPr>
          <a:xfrm>
            <a:off x="941831" y="4003040"/>
            <a:ext cx="6492242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 sz="1200">
                <a:solidFill>
                  <a:srgbClr val="006668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What people feel</a:t>
            </a:r>
          </a:p>
        </p:txBody>
      </p:sp>
      <p:sp>
        <p:nvSpPr>
          <p:cNvPr id="31" name="Text 8"/>
          <p:cNvSpPr txBox="1"/>
          <p:nvPr/>
        </p:nvSpPr>
        <p:spPr>
          <a:xfrm>
            <a:off x="941831" y="4251959"/>
            <a:ext cx="6492242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152400" indent="-152400">
              <a:lnSpc>
                <a:spcPct val="110000"/>
              </a:lnSpc>
              <a:buSzPct val="100000"/>
              <a:buChar char="•"/>
              <a:defRPr sz="12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Confidence damage and social anxiety.</a:t>
            </a:r>
          </a:p>
          <a:p>
            <a:pPr marL="152400" indent="-152400">
              <a:lnSpc>
                <a:spcPct val="110000"/>
              </a:lnSpc>
              <a:buSzPct val="100000"/>
              <a:buChar char="•"/>
              <a:defRPr sz="12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Confusion and resignation: what works, why it happens, whether reversal is possible.</a:t>
            </a:r>
          </a:p>
          <a:p>
            <a:pPr marL="152400" indent="-152400">
              <a:lnSpc>
                <a:spcPct val="110000"/>
              </a:lnSpc>
              <a:buSzPct val="100000"/>
              <a:buChar char="•"/>
              <a:defRPr sz="12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Agency loss: pushed into “daily forever” routines or surrender, instead of restoration.</a:t>
            </a:r>
          </a:p>
        </p:txBody>
      </p:sp>
      <p:pic>
        <p:nvPicPr>
          <p:cNvPr id="32" name="Image 1" descr="Image 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726680" y="2240279"/>
            <a:ext cx="3703321" cy="1691641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Shape 9"/>
          <p:cNvSpPr/>
          <p:nvPr/>
        </p:nvSpPr>
        <p:spPr>
          <a:xfrm>
            <a:off x="7726680" y="2240279"/>
            <a:ext cx="109729" cy="1691641"/>
          </a:xfrm>
          <a:prstGeom prst="rect">
            <a:avLst/>
          </a:prstGeom>
          <a:solidFill>
            <a:srgbClr val="F8BB37"/>
          </a:solidFill>
          <a:ln w="12700">
            <a:solidFill>
              <a:srgbClr val="F8BB37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4" name="Text 10"/>
          <p:cNvSpPr txBox="1"/>
          <p:nvPr/>
        </p:nvSpPr>
        <p:spPr>
          <a:xfrm>
            <a:off x="8001000" y="2448560"/>
            <a:ext cx="3291840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004D4E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In the US alone</a:t>
            </a:r>
          </a:p>
        </p:txBody>
      </p:sp>
      <p:sp>
        <p:nvSpPr>
          <p:cNvPr id="35" name="Text 11"/>
          <p:cNvSpPr txBox="1"/>
          <p:nvPr/>
        </p:nvSpPr>
        <p:spPr>
          <a:xfrm>
            <a:off x="8001000" y="2629788"/>
            <a:ext cx="3291840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>
                <a:solidFill>
                  <a:srgbClr val="0D0D0D"/>
                </a:solidFill>
                <a:latin typeface="Gambarino"/>
                <a:ea typeface="Gambarino"/>
                <a:cs typeface="Gambarino"/>
                <a:sym typeface="Gambarino"/>
              </a:defRPr>
            </a:lvl1pPr>
          </a:lstStyle>
          <a:p>
            <a:pPr/>
            <a:r>
              <a:t>80 million people</a:t>
            </a:r>
          </a:p>
        </p:txBody>
      </p:sp>
      <p:sp>
        <p:nvSpPr>
          <p:cNvPr id="36" name="Text 12"/>
          <p:cNvSpPr txBox="1"/>
          <p:nvPr/>
        </p:nvSpPr>
        <p:spPr>
          <a:xfrm>
            <a:off x="8001000" y="2971799"/>
            <a:ext cx="3291840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Experience androgenetic alopecia</a:t>
            </a:r>
          </a:p>
          <a:p>
            <a:pPr>
              <a:defRPr sz="11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(50M men + 30M women).</a:t>
            </a:r>
          </a:p>
        </p:txBody>
      </p:sp>
      <p:pic>
        <p:nvPicPr>
          <p:cNvPr id="37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726680" y="4069079"/>
            <a:ext cx="3703321" cy="1920241"/>
          </a:xfrm>
          <a:prstGeom prst="rect">
            <a:avLst/>
          </a:prstGeom>
          <a:ln w="12700">
            <a:miter lim="400000"/>
          </a:ln>
        </p:spPr>
      </p:pic>
      <p:sp>
        <p:nvSpPr>
          <p:cNvPr id="38" name="Shape 13"/>
          <p:cNvSpPr/>
          <p:nvPr/>
        </p:nvSpPr>
        <p:spPr>
          <a:xfrm>
            <a:off x="7726680" y="4069079"/>
            <a:ext cx="109729" cy="1920241"/>
          </a:xfrm>
          <a:prstGeom prst="rect">
            <a:avLst/>
          </a:prstGeom>
          <a:solidFill>
            <a:srgbClr val="339A9C"/>
          </a:solidFill>
          <a:ln w="12700">
            <a:solidFill>
              <a:srgbClr val="339A9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9" name="Text 14"/>
          <p:cNvSpPr txBox="1"/>
          <p:nvPr/>
        </p:nvSpPr>
        <p:spPr>
          <a:xfrm>
            <a:off x="8764037" y="4277359"/>
            <a:ext cx="3291840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004D4E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Lifetime prevalence</a:t>
            </a:r>
          </a:p>
        </p:txBody>
      </p:sp>
      <p:sp>
        <p:nvSpPr>
          <p:cNvPr id="40" name="Text 15"/>
          <p:cNvSpPr txBox="1"/>
          <p:nvPr/>
        </p:nvSpPr>
        <p:spPr>
          <a:xfrm>
            <a:off x="8001000" y="4507229"/>
            <a:ext cx="3291840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2200">
                <a:solidFill>
                  <a:srgbClr val="0D0D0D"/>
                </a:solidFill>
                <a:latin typeface="Gambarino"/>
                <a:ea typeface="Gambarino"/>
                <a:cs typeface="Gambarino"/>
                <a:sym typeface="Gambarino"/>
              </a:defRPr>
            </a:lvl1pPr>
          </a:lstStyle>
          <a:p>
            <a:pPr/>
            <a:r>
              <a:t>85% Men / 40% Women</a:t>
            </a:r>
          </a:p>
        </p:txBody>
      </p:sp>
      <p:sp>
        <p:nvSpPr>
          <p:cNvPr id="41" name="Text 16"/>
          <p:cNvSpPr txBox="1"/>
          <p:nvPr/>
        </p:nvSpPr>
        <p:spPr>
          <a:xfrm>
            <a:off x="8001000" y="4892039"/>
            <a:ext cx="3291840" cy="830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2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Experience androgenetic alopecia over time.</a:t>
            </a:r>
          </a:p>
          <a:p>
            <a:pPr>
              <a:defRPr sz="1200"/>
            </a:pPr>
          </a:p>
          <a:p>
            <a:pPr>
              <a:defRPr sz="12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Global hair growth market: $9.2B (2025) → $12.3B (2034).</a:t>
            </a:r>
          </a:p>
        </p:txBody>
      </p:sp>
      <p:sp>
        <p:nvSpPr>
          <p:cNvPr id="42" name="5-8 million combined for other hair loss conditions."/>
          <p:cNvSpPr txBox="1"/>
          <p:nvPr/>
        </p:nvSpPr>
        <p:spPr>
          <a:xfrm>
            <a:off x="8028118" y="3445971"/>
            <a:ext cx="3100444" cy="225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100"/>
            </a:lvl1pPr>
          </a:lstStyle>
          <a:p>
            <a:pPr/>
            <a:r>
              <a:t>5-8 million combined for other hair loss conditions.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age 0" descr="Image 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7472" y="307576"/>
            <a:ext cx="11512296" cy="6064092"/>
          </a:xfrm>
          <a:prstGeom prst="rect">
            <a:avLst/>
          </a:prstGeom>
          <a:ln w="12700">
            <a:miter lim="400000"/>
          </a:ln>
        </p:spPr>
      </p:pic>
      <p:sp>
        <p:nvSpPr>
          <p:cNvPr id="45" name="Text 0"/>
          <p:cNvSpPr txBox="1"/>
          <p:nvPr/>
        </p:nvSpPr>
        <p:spPr>
          <a:xfrm>
            <a:off x="914399" y="740918"/>
            <a:ext cx="10378442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3400">
                <a:solidFill>
                  <a:srgbClr val="0D0D0D"/>
                </a:solidFill>
                <a:latin typeface="Gambarino"/>
                <a:ea typeface="Gambarino"/>
                <a:cs typeface="Gambarino"/>
                <a:sym typeface="Gambarino"/>
              </a:defRPr>
            </a:lvl1pPr>
          </a:lstStyle>
          <a:p>
            <a:pPr/>
            <a:r>
              <a:t>What people do today, and what it really costs</a:t>
            </a:r>
          </a:p>
        </p:txBody>
      </p:sp>
      <p:sp>
        <p:nvSpPr>
          <p:cNvPr id="46" name="Text 1"/>
          <p:cNvSpPr txBox="1"/>
          <p:nvPr/>
        </p:nvSpPr>
        <p:spPr>
          <a:xfrm>
            <a:off x="941831" y="1525269"/>
            <a:ext cx="1014984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600">
                <a:solidFill>
                  <a:srgbClr val="004D4E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The market offers maintenance, procedures, or high-risk drugs, often requiring indefinite use.</a:t>
            </a:r>
          </a:p>
        </p:txBody>
      </p:sp>
      <p:sp>
        <p:nvSpPr>
          <p:cNvPr id="47" name="Shape 2"/>
          <p:cNvSpPr/>
          <p:nvPr/>
        </p:nvSpPr>
        <p:spPr>
          <a:xfrm>
            <a:off x="868680" y="1965960"/>
            <a:ext cx="10744201" cy="1"/>
          </a:xfrm>
          <a:prstGeom prst="line">
            <a:avLst/>
          </a:prstGeom>
          <a:ln w="25400">
            <a:solidFill>
              <a:srgbClr val="339A9C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48" name="Image 1" descr="Image 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07231" y="2030222"/>
            <a:ext cx="3252482" cy="3339214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Shape 3"/>
          <p:cNvSpPr/>
          <p:nvPr/>
        </p:nvSpPr>
        <p:spPr>
          <a:xfrm>
            <a:off x="877824" y="2049144"/>
            <a:ext cx="109729" cy="3326515"/>
          </a:xfrm>
          <a:prstGeom prst="rect">
            <a:avLst/>
          </a:prstGeom>
          <a:solidFill>
            <a:srgbClr val="339A9C"/>
          </a:solidFill>
          <a:ln w="12700">
            <a:solidFill>
              <a:srgbClr val="339A9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50" name="Text 4"/>
          <p:cNvSpPr txBox="1"/>
          <p:nvPr/>
        </p:nvSpPr>
        <p:spPr>
          <a:xfrm>
            <a:off x="1133850" y="2224531"/>
            <a:ext cx="3108961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 sz="1200">
                <a:solidFill>
                  <a:srgbClr val="006668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Everyday maintenance</a:t>
            </a:r>
          </a:p>
        </p:txBody>
      </p:sp>
      <p:sp>
        <p:nvSpPr>
          <p:cNvPr id="51" name="Text 5"/>
          <p:cNvSpPr txBox="1"/>
          <p:nvPr/>
        </p:nvSpPr>
        <p:spPr>
          <a:xfrm>
            <a:off x="1078991" y="2615183"/>
            <a:ext cx="3108962" cy="10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134620" indent="-134620">
              <a:lnSpc>
                <a:spcPct val="110000"/>
              </a:lnSpc>
              <a:buSzPct val="100000"/>
              <a:buChar char="•"/>
              <a:defRPr sz="10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Minoxidil: $20–$60/mo · ongoing · irritation; stops when you stop</a:t>
            </a:r>
          </a:p>
          <a:p>
            <a:pPr marL="134620" indent="-134620">
              <a:lnSpc>
                <a:spcPct val="110000"/>
              </a:lnSpc>
              <a:buSzPct val="100000"/>
              <a:buChar char="•"/>
              <a:defRPr sz="10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Oral finasteride: $16–$70/mo · daily, indefinite · side effects; stopping reverses gains</a:t>
            </a:r>
          </a:p>
          <a:p>
            <a:pPr marL="134620" indent="-134620">
              <a:lnSpc>
                <a:spcPct val="110000"/>
              </a:lnSpc>
              <a:buSzPct val="100000"/>
              <a:buChar char="•"/>
              <a:defRPr sz="10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Topical finasteride: $50–$100/mo · ongoing · systemic side effects still reported</a:t>
            </a:r>
          </a:p>
        </p:txBody>
      </p:sp>
      <p:pic>
        <p:nvPicPr>
          <p:cNvPr id="52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629348" y="2030222"/>
            <a:ext cx="3252482" cy="3339214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Shape 6"/>
          <p:cNvSpPr/>
          <p:nvPr/>
        </p:nvSpPr>
        <p:spPr>
          <a:xfrm>
            <a:off x="4544567" y="2049145"/>
            <a:ext cx="109729" cy="3326514"/>
          </a:xfrm>
          <a:prstGeom prst="rect">
            <a:avLst/>
          </a:prstGeom>
          <a:solidFill>
            <a:srgbClr val="339A9C"/>
          </a:solidFill>
          <a:ln w="12700">
            <a:solidFill>
              <a:srgbClr val="339A9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54" name="Text 7"/>
          <p:cNvSpPr txBox="1"/>
          <p:nvPr/>
        </p:nvSpPr>
        <p:spPr>
          <a:xfrm>
            <a:off x="4764023" y="2224531"/>
            <a:ext cx="3108961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 sz="1200">
                <a:solidFill>
                  <a:srgbClr val="006668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Procedures + devices</a:t>
            </a:r>
          </a:p>
        </p:txBody>
      </p:sp>
      <p:sp>
        <p:nvSpPr>
          <p:cNvPr id="55" name="Text 8"/>
          <p:cNvSpPr txBox="1"/>
          <p:nvPr/>
        </p:nvSpPr>
        <p:spPr>
          <a:xfrm>
            <a:off x="4764023" y="2615183"/>
            <a:ext cx="3108961" cy="10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134620" indent="-134620">
              <a:lnSpc>
                <a:spcPct val="110000"/>
              </a:lnSpc>
              <a:buSzPct val="100000"/>
              <a:buChar char="•"/>
              <a:defRPr sz="10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PRP: $500–$2,500/session · 4–6 initial; 2–3/yr · variable outcomes</a:t>
            </a:r>
          </a:p>
          <a:p>
            <a:pPr marL="134620" indent="-134620">
              <a:lnSpc>
                <a:spcPct val="110000"/>
              </a:lnSpc>
              <a:buSzPct val="100000"/>
              <a:buChar char="•"/>
              <a:defRPr sz="10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LLLT: $200–$3,000 upfront · ongoing · moderate benefit; durability unclear</a:t>
            </a:r>
          </a:p>
          <a:p>
            <a:pPr marL="134620" indent="-134620">
              <a:lnSpc>
                <a:spcPct val="110000"/>
              </a:lnSpc>
              <a:buSzPct val="100000"/>
              <a:buChar char="•"/>
              <a:defRPr sz="10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Transplant: $4,000–$20,000+ · surgery + recovery · cash-pay; quality variability</a:t>
            </a:r>
          </a:p>
        </p:txBody>
      </p:sp>
      <p:pic>
        <p:nvPicPr>
          <p:cNvPr id="56" name="Image 3" descr="Image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329499" y="2030222"/>
            <a:ext cx="3252481" cy="3339214"/>
          </a:xfrm>
          <a:prstGeom prst="rect">
            <a:avLst/>
          </a:prstGeom>
          <a:ln w="12700">
            <a:miter lim="400000"/>
          </a:ln>
        </p:spPr>
      </p:pic>
      <p:sp>
        <p:nvSpPr>
          <p:cNvPr id="57" name="Shape 9"/>
          <p:cNvSpPr/>
          <p:nvPr/>
        </p:nvSpPr>
        <p:spPr>
          <a:xfrm>
            <a:off x="8238743" y="2049144"/>
            <a:ext cx="109729" cy="3301369"/>
          </a:xfrm>
          <a:prstGeom prst="rect">
            <a:avLst/>
          </a:prstGeom>
          <a:solidFill>
            <a:srgbClr val="339A9C"/>
          </a:solidFill>
          <a:ln w="12700">
            <a:solidFill>
              <a:srgbClr val="339A9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58" name="Text 10"/>
          <p:cNvSpPr txBox="1"/>
          <p:nvPr/>
        </p:nvSpPr>
        <p:spPr>
          <a:xfrm>
            <a:off x="8449055" y="2224531"/>
            <a:ext cx="3108961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 sz="1200">
                <a:solidFill>
                  <a:srgbClr val="006668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Systemic / other</a:t>
            </a:r>
          </a:p>
        </p:txBody>
      </p:sp>
      <p:sp>
        <p:nvSpPr>
          <p:cNvPr id="59" name="Text 11"/>
          <p:cNvSpPr txBox="1"/>
          <p:nvPr/>
        </p:nvSpPr>
        <p:spPr>
          <a:xfrm>
            <a:off x="8449055" y="2615183"/>
            <a:ext cx="3108961" cy="746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134620" indent="-134620">
              <a:lnSpc>
                <a:spcPct val="110000"/>
              </a:lnSpc>
              <a:buSzPct val="100000"/>
              <a:buChar char="•"/>
              <a:defRPr sz="10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JAK inhibitors (alopecia areata): $2,000–$5,000/mo · systemic · boxed warnings; serious risk</a:t>
            </a:r>
          </a:p>
          <a:p>
            <a:pPr marL="134620" indent="-134620">
              <a:lnSpc>
                <a:spcPct val="110000"/>
              </a:lnSpc>
              <a:buSzPct val="100000"/>
              <a:buChar char="•"/>
              <a:defRPr sz="10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Natural/alternative topicals: varies · long timeline · limited rigor; inconsistent formulas</a:t>
            </a:r>
          </a:p>
        </p:txBody>
      </p:sp>
      <p:pic>
        <p:nvPicPr>
          <p:cNvPr id="60" name="Image 4" descr="Image 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83489" y="5541647"/>
            <a:ext cx="10744201" cy="566929"/>
          </a:xfrm>
          <a:prstGeom prst="rect">
            <a:avLst/>
          </a:prstGeom>
          <a:ln w="12700">
            <a:miter lim="400000"/>
          </a:ln>
        </p:spPr>
      </p:pic>
      <p:sp>
        <p:nvSpPr>
          <p:cNvPr id="61" name="Shape 12"/>
          <p:cNvSpPr/>
          <p:nvPr/>
        </p:nvSpPr>
        <p:spPr>
          <a:xfrm>
            <a:off x="877824" y="5541647"/>
            <a:ext cx="109729" cy="566929"/>
          </a:xfrm>
          <a:prstGeom prst="rect">
            <a:avLst/>
          </a:prstGeom>
          <a:solidFill>
            <a:srgbClr val="F8BB37"/>
          </a:solidFill>
          <a:ln w="12700">
            <a:solidFill>
              <a:srgbClr val="F8BB37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62" name="Text 13"/>
          <p:cNvSpPr txBox="1"/>
          <p:nvPr/>
        </p:nvSpPr>
        <p:spPr>
          <a:xfrm>
            <a:off x="1083563" y="5690491"/>
            <a:ext cx="10469881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40-year cost (age 30–70): finasteride $7,680–$33,600 | minoxidil $9,600–$28,800 | combo $17,280–$62,400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Image 0" descr="Image 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52359" y="79366"/>
            <a:ext cx="4736593" cy="6699268"/>
          </a:xfrm>
          <a:prstGeom prst="rect">
            <a:avLst/>
          </a:prstGeom>
          <a:ln w="12700">
            <a:miter lim="400000"/>
          </a:ln>
        </p:spPr>
      </p:pic>
      <p:pic>
        <p:nvPicPr>
          <p:cNvPr id="65" name="Image 1" descr="Image 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40330" y="317756"/>
            <a:ext cx="7000300" cy="6222488"/>
          </a:xfrm>
          <a:prstGeom prst="rect">
            <a:avLst/>
          </a:prstGeom>
          <a:ln w="12700">
            <a:miter lim="400000"/>
          </a:ln>
        </p:spPr>
      </p:pic>
      <p:sp>
        <p:nvSpPr>
          <p:cNvPr id="66" name="Text 0"/>
          <p:cNvSpPr txBox="1"/>
          <p:nvPr/>
        </p:nvSpPr>
        <p:spPr>
          <a:xfrm>
            <a:off x="914400" y="414019"/>
            <a:ext cx="5852161" cy="1056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3200">
                <a:solidFill>
                  <a:srgbClr val="0D0D0D"/>
                </a:solidFill>
                <a:latin typeface="Gambarino"/>
                <a:ea typeface="Gambarino"/>
                <a:cs typeface="Gambarino"/>
                <a:sym typeface="Gambarino"/>
              </a:defRPr>
            </a:pPr>
            <a:r>
              <a:t>The </a:t>
            </a:r>
            <a:r>
              <a:rPr i="1"/>
              <a:t>industry </a:t>
            </a:r>
            <a:r>
              <a:t>optimizes for maintenance, not restoration</a:t>
            </a:r>
          </a:p>
        </p:txBody>
      </p:sp>
      <p:sp>
        <p:nvSpPr>
          <p:cNvPr id="67" name="Text 1"/>
          <p:cNvSpPr txBox="1"/>
          <p:nvPr/>
        </p:nvSpPr>
        <p:spPr>
          <a:xfrm>
            <a:off x="941831" y="1404619"/>
            <a:ext cx="5943601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600">
                <a:solidFill>
                  <a:srgbClr val="004D4E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Efficacy is slow and inconsistent, side effects deter use, adherence collapses, and costs compound over time.</a:t>
            </a:r>
          </a:p>
        </p:txBody>
      </p:sp>
      <p:sp>
        <p:nvSpPr>
          <p:cNvPr id="68" name="Shape 2"/>
          <p:cNvSpPr/>
          <p:nvPr/>
        </p:nvSpPr>
        <p:spPr>
          <a:xfrm>
            <a:off x="868679" y="1965960"/>
            <a:ext cx="6263642" cy="1"/>
          </a:xfrm>
          <a:prstGeom prst="line">
            <a:avLst/>
          </a:prstGeom>
          <a:ln w="25400">
            <a:solidFill>
              <a:srgbClr val="339A9C"/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69" name="Image 2" descr="Image 2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68680" y="2148839"/>
            <a:ext cx="6263641" cy="960121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Text 3"/>
          <p:cNvSpPr txBox="1"/>
          <p:nvPr/>
        </p:nvSpPr>
        <p:spPr>
          <a:xfrm>
            <a:off x="1097280" y="2251963"/>
            <a:ext cx="5897880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 sz="1200">
                <a:solidFill>
                  <a:srgbClr val="006668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Limited efficacy + slow timeline</a:t>
            </a:r>
          </a:p>
        </p:txBody>
      </p:sp>
      <p:pic>
        <p:nvPicPr>
          <p:cNvPr id="71" name="Image 3" descr="Image 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68680" y="3264408"/>
            <a:ext cx="6263641" cy="960121"/>
          </a:xfrm>
          <a:prstGeom prst="rect">
            <a:avLst/>
          </a:prstGeom>
          <a:ln w="12700">
            <a:miter lim="400000"/>
          </a:ln>
        </p:spPr>
      </p:pic>
      <p:sp>
        <p:nvSpPr>
          <p:cNvPr id="72" name="Text 5"/>
          <p:cNvSpPr txBox="1"/>
          <p:nvPr/>
        </p:nvSpPr>
        <p:spPr>
          <a:xfrm>
            <a:off x="1097280" y="3367531"/>
            <a:ext cx="5897880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 sz="1200">
                <a:solidFill>
                  <a:srgbClr val="006668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Side effects and risk trade-offs</a:t>
            </a:r>
          </a:p>
        </p:txBody>
      </p:sp>
      <p:sp>
        <p:nvSpPr>
          <p:cNvPr id="73" name="Text 6"/>
          <p:cNvSpPr txBox="1"/>
          <p:nvPr/>
        </p:nvSpPr>
        <p:spPr>
          <a:xfrm>
            <a:off x="1051559" y="3597870"/>
            <a:ext cx="5897881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marL="110289" indent="-110289">
              <a:buSzPct val="100000"/>
              <a:buChar char="•"/>
              <a:defRPr sz="10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Finasteride: sexual side effects, infertility, anxiety, and cognitive decline in long term users </a:t>
            </a:r>
          </a:p>
          <a:p>
            <a:pPr marL="110289" indent="-110289">
              <a:buSzPct val="100000"/>
              <a:buChar char="•"/>
              <a:defRPr sz="10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Minoxidil: hypertrichosis: 25%, Scalp eczema: 16%, Shedding: 16%, Itching: 11%, Nightmares: 5%</a:t>
            </a:r>
          </a:p>
        </p:txBody>
      </p:sp>
      <p:pic>
        <p:nvPicPr>
          <p:cNvPr id="74" name="Image 4" descr="Image 4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68680" y="4379976"/>
            <a:ext cx="6263641" cy="960121"/>
          </a:xfrm>
          <a:prstGeom prst="rect">
            <a:avLst/>
          </a:prstGeom>
          <a:ln w="12700">
            <a:miter lim="400000"/>
          </a:ln>
        </p:spPr>
      </p:pic>
      <p:sp>
        <p:nvSpPr>
          <p:cNvPr id="75" name="Text 7"/>
          <p:cNvSpPr txBox="1"/>
          <p:nvPr/>
        </p:nvSpPr>
        <p:spPr>
          <a:xfrm>
            <a:off x="1097280" y="4483099"/>
            <a:ext cx="5897880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 sz="1200">
                <a:solidFill>
                  <a:srgbClr val="006668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Real-world Attrition</a:t>
            </a:r>
          </a:p>
        </p:txBody>
      </p:sp>
      <p:sp>
        <p:nvSpPr>
          <p:cNvPr id="76" name="Text 8"/>
          <p:cNvSpPr txBox="1"/>
          <p:nvPr/>
        </p:nvSpPr>
        <p:spPr>
          <a:xfrm>
            <a:off x="1097280" y="4649215"/>
            <a:ext cx="5897880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marL="110289" indent="-110289">
              <a:buSzPct val="100000"/>
              <a:buChar char="•"/>
              <a:defRPr sz="11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OTC minoxidil attrition reported at 86.3%. Continuation past 1 year: 12%</a:t>
            </a:r>
          </a:p>
          <a:p>
            <a:pPr marL="110289" indent="-110289">
              <a:buSzPct val="100000"/>
              <a:buChar char="•"/>
              <a:defRPr sz="11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Finasteride adherence reported at 33% at 1 year; After 3 years only 12% </a:t>
            </a:r>
          </a:p>
        </p:txBody>
      </p:sp>
      <p:sp>
        <p:nvSpPr>
          <p:cNvPr id="77" name="Shape 9"/>
          <p:cNvSpPr/>
          <p:nvPr/>
        </p:nvSpPr>
        <p:spPr>
          <a:xfrm>
            <a:off x="5305508" y="4281423"/>
            <a:ext cx="1819123" cy="358141"/>
          </a:xfrm>
          <a:prstGeom prst="roundRect">
            <a:avLst>
              <a:gd name="adj" fmla="val 14468"/>
            </a:avLst>
          </a:prstGeom>
          <a:solidFill>
            <a:srgbClr val="F8BB37"/>
          </a:solidFill>
          <a:ln w="12700">
            <a:solidFill>
              <a:srgbClr val="F8BB37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78" name="Text 10"/>
          <p:cNvSpPr txBox="1"/>
          <p:nvPr/>
        </p:nvSpPr>
        <p:spPr>
          <a:xfrm>
            <a:off x="5529269" y="4275074"/>
            <a:ext cx="137160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 sz="9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13.7% adherence by year end for Minoxidil</a:t>
            </a:r>
          </a:p>
        </p:txBody>
      </p:sp>
      <p:pic>
        <p:nvPicPr>
          <p:cNvPr id="79" name="Image 5" descr="Image 5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68680" y="5495544"/>
            <a:ext cx="6263641" cy="960120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Text 11"/>
          <p:cNvSpPr txBox="1"/>
          <p:nvPr/>
        </p:nvSpPr>
        <p:spPr>
          <a:xfrm>
            <a:off x="1097280" y="5598667"/>
            <a:ext cx="5897880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 sz="1200">
                <a:solidFill>
                  <a:srgbClr val="006668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Costs and access barriers</a:t>
            </a:r>
          </a:p>
        </p:txBody>
      </p:sp>
      <p:sp>
        <p:nvSpPr>
          <p:cNvPr id="81" name="Text 12"/>
          <p:cNvSpPr txBox="1"/>
          <p:nvPr/>
        </p:nvSpPr>
        <p:spPr>
          <a:xfrm>
            <a:off x="1097280" y="5933947"/>
            <a:ext cx="5897880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1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Transplants are cash-pay ($4,000–$20,000+). “Affordable monthly” becomes large lifetime spend.</a:t>
            </a:r>
          </a:p>
        </p:txBody>
      </p:sp>
      <p:sp>
        <p:nvSpPr>
          <p:cNvPr id="82" name="22% Reported Improvement - Minoxidil…"/>
          <p:cNvSpPr txBox="1"/>
          <p:nvPr/>
        </p:nvSpPr>
        <p:spPr>
          <a:xfrm>
            <a:off x="1094437" y="2461260"/>
            <a:ext cx="4736593" cy="4388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120315" indent="-120315">
              <a:buSzPct val="100000"/>
              <a:buChar char="•"/>
              <a:defRPr sz="1200"/>
            </a:pPr>
            <a:r>
              <a:t>22% Reported Improvement - Minoxidil</a:t>
            </a:r>
          </a:p>
          <a:p>
            <a:pPr marL="120315" indent="-120315">
              <a:buSzPct val="100000"/>
              <a:buChar char="•"/>
              <a:defRPr sz="1200"/>
            </a:pPr>
            <a:r>
              <a:t>3-6 months for first signs of improvement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Image 0" descr="Image 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52359" y="79366"/>
            <a:ext cx="4736593" cy="6699268"/>
          </a:xfrm>
          <a:prstGeom prst="rect">
            <a:avLst/>
          </a:prstGeom>
          <a:ln w="12700">
            <a:miter lim="400000"/>
          </a:ln>
        </p:spPr>
      </p:pic>
      <p:pic>
        <p:nvPicPr>
          <p:cNvPr id="85" name="Image 1" descr="Image 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57199" y="421640"/>
            <a:ext cx="6858001" cy="6096000"/>
          </a:xfrm>
          <a:prstGeom prst="rect">
            <a:avLst/>
          </a:prstGeom>
          <a:ln w="12700">
            <a:miter lim="400000"/>
          </a:ln>
        </p:spPr>
      </p:pic>
      <p:sp>
        <p:nvSpPr>
          <p:cNvPr id="86" name="Text 0"/>
          <p:cNvSpPr txBox="1"/>
          <p:nvPr/>
        </p:nvSpPr>
        <p:spPr>
          <a:xfrm>
            <a:off x="941831" y="411479"/>
            <a:ext cx="5943601" cy="980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3400">
                <a:solidFill>
                  <a:srgbClr val="0D0D0D"/>
                </a:solidFill>
                <a:latin typeface="Gambarino"/>
                <a:ea typeface="Gambarino"/>
                <a:cs typeface="Gambarino"/>
                <a:sym typeface="Gambarino"/>
              </a:defRPr>
            </a:pPr>
            <a:r>
              <a:t>RESTORE</a:t>
            </a:r>
          </a:p>
          <a:p>
            <a:pPr>
              <a:defRPr sz="2400">
                <a:solidFill>
                  <a:srgbClr val="0D0D0D"/>
                </a:solidFill>
                <a:latin typeface="Gambarino"/>
                <a:ea typeface="Gambarino"/>
                <a:cs typeface="Gambarino"/>
                <a:sym typeface="Gambarino"/>
              </a:defRPr>
            </a:pPr>
            <a:r>
              <a:t>Regrowth by healing the scalp environment</a:t>
            </a:r>
          </a:p>
        </p:txBody>
      </p:sp>
      <p:sp>
        <p:nvSpPr>
          <p:cNvPr id="87" name="Text 1"/>
          <p:cNvSpPr txBox="1"/>
          <p:nvPr/>
        </p:nvSpPr>
        <p:spPr>
          <a:xfrm>
            <a:off x="941831" y="1404619"/>
            <a:ext cx="5943601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600">
                <a:solidFill>
                  <a:srgbClr val="004D4E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A stress-free regeneration system that rebuilds tissue first, so hair growth becomes the natural outcome.</a:t>
            </a:r>
          </a:p>
        </p:txBody>
      </p:sp>
      <p:sp>
        <p:nvSpPr>
          <p:cNvPr id="88" name="Shape 2"/>
          <p:cNvSpPr/>
          <p:nvPr/>
        </p:nvSpPr>
        <p:spPr>
          <a:xfrm>
            <a:off x="868679" y="1965960"/>
            <a:ext cx="6263642" cy="1"/>
          </a:xfrm>
          <a:prstGeom prst="line">
            <a:avLst/>
          </a:prstGeom>
          <a:ln w="25400">
            <a:solidFill>
              <a:srgbClr val="339A9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89" name="Text 3"/>
          <p:cNvSpPr txBox="1"/>
          <p:nvPr/>
        </p:nvSpPr>
        <p:spPr>
          <a:xfrm>
            <a:off x="827531" y="1991360"/>
            <a:ext cx="6172201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b="1" sz="1200">
                <a:solidFill>
                  <a:srgbClr val="2D6567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RESTORE</a:t>
            </a:r>
          </a:p>
        </p:txBody>
      </p:sp>
      <p:sp>
        <p:nvSpPr>
          <p:cNvPr id="90" name="Text 4"/>
          <p:cNvSpPr txBox="1"/>
          <p:nvPr/>
        </p:nvSpPr>
        <p:spPr>
          <a:xfrm>
            <a:off x="964691" y="2267966"/>
            <a:ext cx="6172201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1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A topical regeneration therapy with 14 bioactive molecules delivered via HCC Hyalurosomes, applied 6 nights on / 1 night off to maintain 50–70% tissue saturation.</a:t>
            </a:r>
          </a:p>
        </p:txBody>
      </p:sp>
      <p:sp>
        <p:nvSpPr>
          <p:cNvPr id="91" name="Text 5"/>
          <p:cNvSpPr txBox="1"/>
          <p:nvPr/>
        </p:nvSpPr>
        <p:spPr>
          <a:xfrm>
            <a:off x="914399" y="3355190"/>
            <a:ext cx="6172201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b="1" sz="1200">
                <a:solidFill>
                  <a:srgbClr val="006668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Core promise</a:t>
            </a:r>
          </a:p>
        </p:txBody>
      </p:sp>
      <p:sp>
        <p:nvSpPr>
          <p:cNvPr id="92" name="Text 6"/>
          <p:cNvSpPr txBox="1"/>
          <p:nvPr/>
        </p:nvSpPr>
        <p:spPr>
          <a:xfrm>
            <a:off x="914399" y="3685540"/>
            <a:ext cx="6172201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1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Instead of forcing hair growth with aggressive daily saturation, RESTORE supports continuous healing so follicles regain structure, protection, energy, and blood flow.</a:t>
            </a:r>
          </a:p>
        </p:txBody>
      </p:sp>
      <p:sp>
        <p:nvSpPr>
          <p:cNvPr id="93" name="Text 7"/>
          <p:cNvSpPr txBox="1"/>
          <p:nvPr/>
        </p:nvSpPr>
        <p:spPr>
          <a:xfrm>
            <a:off x="827531" y="4169664"/>
            <a:ext cx="6172201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b="1" sz="1200">
                <a:solidFill>
                  <a:srgbClr val="006668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How it solves what fails today</a:t>
            </a:r>
          </a:p>
        </p:txBody>
      </p:sp>
      <p:sp>
        <p:nvSpPr>
          <p:cNvPr id="94" name="Text 8"/>
          <p:cNvSpPr txBox="1"/>
          <p:nvPr/>
        </p:nvSpPr>
        <p:spPr>
          <a:xfrm>
            <a:off x="914399" y="4501388"/>
            <a:ext cx="6172201" cy="855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152400" indent="-152400">
              <a:lnSpc>
                <a:spcPct val="110000"/>
              </a:lnSpc>
              <a:buSzPct val="100000"/>
              <a:buChar char="•"/>
              <a:defRPr sz="12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Avoids plateau: 50–70% saturation window reduces desensitization.</a:t>
            </a:r>
          </a:p>
          <a:p>
            <a:pPr marL="152400" indent="-152400">
              <a:lnSpc>
                <a:spcPct val="110000"/>
              </a:lnSpc>
              <a:buSzPct val="100000"/>
              <a:buChar char="•"/>
              <a:defRPr sz="12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Multi-target regeneration: structure + protection + energy + perfusion.</a:t>
            </a:r>
          </a:p>
          <a:p>
            <a:pPr marL="152400" indent="-152400">
              <a:lnSpc>
                <a:spcPct val="110000"/>
              </a:lnSpc>
              <a:buSzPct val="100000"/>
              <a:buChar char="•"/>
              <a:defRPr sz="12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Lower friction: bedtime routine and long tissue residency.</a:t>
            </a:r>
          </a:p>
          <a:p>
            <a:pPr marL="152400" indent="-152400">
              <a:lnSpc>
                <a:spcPct val="110000"/>
              </a:lnSpc>
              <a:buSzPct val="100000"/>
              <a:buChar char="•"/>
              <a:defRPr sz="12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Gentler signaling: moderate sustained concentrations + weekly rest day.</a:t>
            </a:r>
          </a:p>
        </p:txBody>
      </p:sp>
      <p:pic>
        <p:nvPicPr>
          <p:cNvPr id="95" name="Image 2" descr="Image 2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68680" y="5532120"/>
            <a:ext cx="6263641" cy="777241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Shape 9"/>
          <p:cNvSpPr/>
          <p:nvPr/>
        </p:nvSpPr>
        <p:spPr>
          <a:xfrm>
            <a:off x="868680" y="5532120"/>
            <a:ext cx="109729" cy="777241"/>
          </a:xfrm>
          <a:prstGeom prst="rect">
            <a:avLst/>
          </a:prstGeom>
          <a:solidFill>
            <a:srgbClr val="339A9C"/>
          </a:solidFill>
          <a:ln w="12700">
            <a:solidFill>
              <a:srgbClr val="339A9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97" name="Text 10"/>
          <p:cNvSpPr txBox="1"/>
          <p:nvPr/>
        </p:nvSpPr>
        <p:spPr>
          <a:xfrm>
            <a:off x="1069847" y="5696203"/>
            <a:ext cx="5961889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1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Key differentiators: HCC Hyalurosomes • 28–35 day dermal presence • CD44 targeting • Built-in 6-on/1-off protocol</a:t>
            </a:r>
          </a:p>
        </p:txBody>
      </p:sp>
      <p:sp>
        <p:nvSpPr>
          <p:cNvPr id="98" name="What is a HCC Hyalurosome"/>
          <p:cNvSpPr txBox="1"/>
          <p:nvPr/>
        </p:nvSpPr>
        <p:spPr>
          <a:xfrm>
            <a:off x="729315" y="2688389"/>
            <a:ext cx="6542369" cy="2483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1200">
                <a:solidFill>
                  <a:srgbClr val="296265"/>
                </a:solidFill>
              </a:defRPr>
            </a:lvl1pPr>
          </a:lstStyle>
          <a:p>
            <a:pPr/>
            <a:r>
              <a:t>What is a HCC Hyalurosome</a:t>
            </a:r>
          </a:p>
        </p:txBody>
      </p:sp>
      <p:sp>
        <p:nvSpPr>
          <p:cNvPr id="99" name="A type of liposome (Like a man-made cell) with a special gel core mesh made from Hyaluronic Acid."/>
          <p:cNvSpPr txBox="1"/>
          <p:nvPr/>
        </p:nvSpPr>
        <p:spPr>
          <a:xfrm>
            <a:off x="918972" y="3013001"/>
            <a:ext cx="6263640" cy="225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100"/>
            </a:lvl1pPr>
          </a:lstStyle>
          <a:p>
            <a:pPr/>
            <a:r>
              <a:t>A type of liposome (Like a man-made cell) with a special gel core mesh made from Hyaluronic Acid.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Image 0" descr="Image 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52359" y="79366"/>
            <a:ext cx="4736593" cy="66992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02" name="Image 1" descr="Image 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8827" y="194802"/>
            <a:ext cx="7276945" cy="6468396"/>
          </a:xfrm>
          <a:prstGeom prst="rect">
            <a:avLst/>
          </a:prstGeom>
          <a:ln w="12700">
            <a:miter lim="400000"/>
          </a:ln>
        </p:spPr>
      </p:pic>
      <p:sp>
        <p:nvSpPr>
          <p:cNvPr id="103" name="Text 0"/>
          <p:cNvSpPr txBox="1"/>
          <p:nvPr/>
        </p:nvSpPr>
        <p:spPr>
          <a:xfrm>
            <a:off x="872930" y="421386"/>
            <a:ext cx="608076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>
                <a:solidFill>
                  <a:srgbClr val="0D0D0D"/>
                </a:solidFill>
                <a:latin typeface="Gambarino"/>
                <a:ea typeface="Gambarino"/>
                <a:cs typeface="Gambarino"/>
                <a:sym typeface="Gambarino"/>
              </a:defRPr>
            </a:pPr>
            <a:r>
              <a:rPr b="1"/>
              <a:t>The Science</a:t>
            </a:r>
            <a:r>
              <a:t>: </a:t>
            </a:r>
            <a:r>
              <a:rPr sz="1700"/>
              <a:t>stress-free regeneration, delivered and timed</a:t>
            </a:r>
          </a:p>
        </p:txBody>
      </p:sp>
      <p:sp>
        <p:nvSpPr>
          <p:cNvPr id="104" name="Text 1"/>
          <p:cNvSpPr txBox="1"/>
          <p:nvPr/>
        </p:nvSpPr>
        <p:spPr>
          <a:xfrm>
            <a:off x="872930" y="839470"/>
            <a:ext cx="6080761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600">
                <a:solidFill>
                  <a:srgbClr val="004D4E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RESTORE maintains therapeutic signaling without over saturation, using a delivery system built for long tissue residency.</a:t>
            </a:r>
          </a:p>
        </p:txBody>
      </p:sp>
      <p:sp>
        <p:nvSpPr>
          <p:cNvPr id="105" name="Shape 2"/>
          <p:cNvSpPr/>
          <p:nvPr/>
        </p:nvSpPr>
        <p:spPr>
          <a:xfrm>
            <a:off x="868679" y="1559560"/>
            <a:ext cx="6263642" cy="1"/>
          </a:xfrm>
          <a:prstGeom prst="line">
            <a:avLst/>
          </a:prstGeom>
          <a:ln w="25400">
            <a:solidFill>
              <a:srgbClr val="339A9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06" name="Text 3"/>
          <p:cNvSpPr txBox="1"/>
          <p:nvPr/>
        </p:nvSpPr>
        <p:spPr>
          <a:xfrm>
            <a:off x="1362269" y="1691893"/>
            <a:ext cx="2880361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 sz="1200">
                <a:solidFill>
                  <a:srgbClr val="006668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Mechanism (4 steps)</a:t>
            </a:r>
          </a:p>
        </p:txBody>
      </p:sp>
      <p:sp>
        <p:nvSpPr>
          <p:cNvPr id="107" name="Text 4"/>
          <p:cNvSpPr txBox="1"/>
          <p:nvPr/>
        </p:nvSpPr>
        <p:spPr>
          <a:xfrm>
            <a:off x="914400" y="2359151"/>
            <a:ext cx="2971800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139700" indent="-139700">
              <a:lnSpc>
                <a:spcPct val="110000"/>
              </a:lnSpc>
              <a:buSzPct val="100000"/>
              <a:buChar char="•"/>
              <a:defRPr sz="11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Deliver and protect actives via HCC Hyalurosomes.</a:t>
            </a:r>
          </a:p>
          <a:p>
            <a:pPr marL="139700" indent="-139700">
              <a:lnSpc>
                <a:spcPct val="110000"/>
              </a:lnSpc>
              <a:buSzPct val="100000"/>
              <a:buChar char="•"/>
              <a:defRPr sz="11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Hold concentration in the 50–70% window.</a:t>
            </a:r>
          </a:p>
          <a:p>
            <a:pPr marL="139700" indent="-139700">
              <a:lnSpc>
                <a:spcPct val="110000"/>
              </a:lnSpc>
              <a:buSzPct val="100000"/>
              <a:buChar char="•"/>
              <a:defRPr sz="11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Activate: structure, protection, energy, perfusion.</a:t>
            </a:r>
          </a:p>
          <a:p>
            <a:pPr marL="139700" indent="-139700">
              <a:lnSpc>
                <a:spcPct val="110000"/>
              </a:lnSpc>
              <a:buSzPct val="100000"/>
              <a:buChar char="•"/>
              <a:defRPr sz="11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Weekly rest day supports re-sensitization + repair.</a:t>
            </a:r>
          </a:p>
        </p:txBody>
      </p:sp>
      <p:sp>
        <p:nvSpPr>
          <p:cNvPr id="108" name="Text 5"/>
          <p:cNvSpPr txBox="1"/>
          <p:nvPr/>
        </p:nvSpPr>
        <p:spPr>
          <a:xfrm>
            <a:off x="1577910" y="3712464"/>
            <a:ext cx="2880361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 sz="1200">
                <a:solidFill>
                  <a:srgbClr val="006668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Delivery system</a:t>
            </a:r>
          </a:p>
        </p:txBody>
      </p:sp>
      <p:pic>
        <p:nvPicPr>
          <p:cNvPr id="109" name="Image 2" descr="Image 2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68680" y="3992372"/>
            <a:ext cx="3063240" cy="1298449"/>
          </a:xfrm>
          <a:prstGeom prst="rect">
            <a:avLst/>
          </a:prstGeom>
          <a:ln w="12700">
            <a:miter lim="400000"/>
          </a:ln>
        </p:spPr>
      </p:pic>
      <p:sp>
        <p:nvSpPr>
          <p:cNvPr id="110" name="Text 6"/>
          <p:cNvSpPr txBox="1"/>
          <p:nvPr/>
        </p:nvSpPr>
        <p:spPr>
          <a:xfrm>
            <a:off x="982980" y="4138676"/>
            <a:ext cx="2743201" cy="1005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HCC Hyalurosomes (~150–200 nm)</a:t>
            </a:r>
          </a:p>
          <a:p>
            <a:pPr>
              <a:defRPr sz="10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• Encapsulate hydrophilic + lipophilic actives</a:t>
            </a:r>
          </a:p>
          <a:p>
            <a:pPr>
              <a:defRPr sz="10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• Dual MW HA network (110 kDa + 1000–1500 kDa)</a:t>
            </a:r>
          </a:p>
          <a:p>
            <a:pPr>
              <a:defRPr sz="10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• Described: 3.5–5× longer residence + CD44 targeting</a:t>
            </a:r>
          </a:p>
        </p:txBody>
      </p:sp>
      <p:sp>
        <p:nvSpPr>
          <p:cNvPr id="111" name="Text 7"/>
          <p:cNvSpPr txBox="1"/>
          <p:nvPr/>
        </p:nvSpPr>
        <p:spPr>
          <a:xfrm>
            <a:off x="4641564" y="1685543"/>
            <a:ext cx="3246120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 sz="1200">
                <a:solidFill>
                  <a:srgbClr val="006668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Regeneration pillars</a:t>
            </a:r>
          </a:p>
        </p:txBody>
      </p:sp>
      <p:pic>
        <p:nvPicPr>
          <p:cNvPr id="112" name="Image 3" descr="Image 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183379" y="1954783"/>
            <a:ext cx="2971801" cy="804673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Shape 8"/>
          <p:cNvSpPr/>
          <p:nvPr/>
        </p:nvSpPr>
        <p:spPr>
          <a:xfrm>
            <a:off x="4114800" y="1948433"/>
            <a:ext cx="91441" cy="804673"/>
          </a:xfrm>
          <a:prstGeom prst="rect">
            <a:avLst/>
          </a:prstGeom>
          <a:solidFill>
            <a:srgbClr val="339A9C"/>
          </a:solidFill>
          <a:ln w="12700">
            <a:solidFill>
              <a:srgbClr val="339A9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14" name="Text 9"/>
          <p:cNvSpPr txBox="1"/>
          <p:nvPr/>
        </p:nvSpPr>
        <p:spPr>
          <a:xfrm>
            <a:off x="4770120" y="1965706"/>
            <a:ext cx="2651761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 sz="11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Structural repair</a:t>
            </a:r>
          </a:p>
        </p:txBody>
      </p:sp>
      <p:sp>
        <p:nvSpPr>
          <p:cNvPr id="115" name="Text 10"/>
          <p:cNvSpPr txBox="1"/>
          <p:nvPr/>
        </p:nvSpPr>
        <p:spPr>
          <a:xfrm>
            <a:off x="4325111" y="2226564"/>
            <a:ext cx="2651762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900">
                <a:solidFill>
                  <a:srgbClr val="004D4E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Vitamin C • Ferulic • CoQ10 • Vitamin E • HA complex</a:t>
            </a:r>
          </a:p>
        </p:txBody>
      </p:sp>
      <p:pic>
        <p:nvPicPr>
          <p:cNvPr id="116" name="Image 4" descr="Image 4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183379" y="2848101"/>
            <a:ext cx="2971801" cy="804673"/>
          </a:xfrm>
          <a:prstGeom prst="rect">
            <a:avLst/>
          </a:prstGeom>
          <a:ln w="12700">
            <a:miter lim="400000"/>
          </a:ln>
        </p:spPr>
      </p:pic>
      <p:sp>
        <p:nvSpPr>
          <p:cNvPr id="117" name="Shape 11"/>
          <p:cNvSpPr/>
          <p:nvPr/>
        </p:nvSpPr>
        <p:spPr>
          <a:xfrm>
            <a:off x="4114800" y="2861818"/>
            <a:ext cx="91441" cy="804673"/>
          </a:xfrm>
          <a:prstGeom prst="rect">
            <a:avLst/>
          </a:prstGeom>
          <a:solidFill>
            <a:srgbClr val="339A9C"/>
          </a:solidFill>
          <a:ln w="12700">
            <a:solidFill>
              <a:srgbClr val="339A9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18" name="Text 12"/>
          <p:cNvSpPr txBox="1"/>
          <p:nvPr/>
        </p:nvSpPr>
        <p:spPr>
          <a:xfrm>
            <a:off x="4938744" y="2864865"/>
            <a:ext cx="2651761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 sz="11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Protection</a:t>
            </a:r>
          </a:p>
        </p:txBody>
      </p:sp>
      <p:sp>
        <p:nvSpPr>
          <p:cNvPr id="119" name="Text 13"/>
          <p:cNvSpPr txBox="1"/>
          <p:nvPr/>
        </p:nvSpPr>
        <p:spPr>
          <a:xfrm>
            <a:off x="4274820" y="3153664"/>
            <a:ext cx="265176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900">
                <a:solidFill>
                  <a:srgbClr val="004D4E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Melatonin • Luteolin • Glutathione • EUK-134 • Phytic acid</a:t>
            </a:r>
          </a:p>
        </p:txBody>
      </p:sp>
      <p:pic>
        <p:nvPicPr>
          <p:cNvPr id="120" name="Image 5" descr="Image 5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183691" y="3748182"/>
            <a:ext cx="2971801" cy="804673"/>
          </a:xfrm>
          <a:prstGeom prst="rect">
            <a:avLst/>
          </a:prstGeom>
          <a:ln w="12700">
            <a:miter lim="400000"/>
          </a:ln>
        </p:spPr>
      </p:pic>
      <p:sp>
        <p:nvSpPr>
          <p:cNvPr id="121" name="Shape 14"/>
          <p:cNvSpPr/>
          <p:nvPr/>
        </p:nvSpPr>
        <p:spPr>
          <a:xfrm>
            <a:off x="4114800" y="3781171"/>
            <a:ext cx="91441" cy="804673"/>
          </a:xfrm>
          <a:prstGeom prst="rect">
            <a:avLst/>
          </a:prstGeom>
          <a:solidFill>
            <a:srgbClr val="339A9C"/>
          </a:solidFill>
          <a:ln w="12700">
            <a:solidFill>
              <a:srgbClr val="339A9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22" name="Text 15"/>
          <p:cNvSpPr txBox="1"/>
          <p:nvPr/>
        </p:nvSpPr>
        <p:spPr>
          <a:xfrm>
            <a:off x="4629434" y="3811015"/>
            <a:ext cx="2651761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 sz="11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Energy + metabolism</a:t>
            </a:r>
          </a:p>
        </p:txBody>
      </p:sp>
      <p:sp>
        <p:nvSpPr>
          <p:cNvPr id="123" name="Text 16"/>
          <p:cNvSpPr txBox="1"/>
          <p:nvPr/>
        </p:nvSpPr>
        <p:spPr>
          <a:xfrm>
            <a:off x="4274820" y="4115181"/>
            <a:ext cx="2651761" cy="23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900">
                <a:solidFill>
                  <a:srgbClr val="004D4E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Creatine • Carnitine • Adenosine • Inositol</a:t>
            </a:r>
          </a:p>
        </p:txBody>
      </p:sp>
      <p:pic>
        <p:nvPicPr>
          <p:cNvPr id="124" name="Image 6" descr="Image 6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160520" y="4648263"/>
            <a:ext cx="2971801" cy="804673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Shape 17"/>
          <p:cNvSpPr/>
          <p:nvPr/>
        </p:nvSpPr>
        <p:spPr>
          <a:xfrm>
            <a:off x="4114800" y="4651485"/>
            <a:ext cx="91441" cy="804673"/>
          </a:xfrm>
          <a:prstGeom prst="rect">
            <a:avLst/>
          </a:prstGeom>
          <a:solidFill>
            <a:srgbClr val="339A9C"/>
          </a:solidFill>
          <a:ln w="12700">
            <a:solidFill>
              <a:srgbClr val="339A9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26" name="Text 18"/>
          <p:cNvSpPr txBox="1"/>
          <p:nvPr/>
        </p:nvSpPr>
        <p:spPr>
          <a:xfrm>
            <a:off x="5021683" y="4685791"/>
            <a:ext cx="2651761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b="1" sz="11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Perfusion</a:t>
            </a:r>
          </a:p>
        </p:txBody>
      </p:sp>
      <p:sp>
        <p:nvSpPr>
          <p:cNvPr id="127" name="Text 19"/>
          <p:cNvSpPr txBox="1"/>
          <p:nvPr/>
        </p:nvSpPr>
        <p:spPr>
          <a:xfrm>
            <a:off x="4366259" y="4900040"/>
            <a:ext cx="2651761" cy="23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900">
                <a:solidFill>
                  <a:srgbClr val="004D4E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L-Citrulline • Adenosine (dual role)</a:t>
            </a:r>
          </a:p>
        </p:txBody>
      </p:sp>
      <p:pic>
        <p:nvPicPr>
          <p:cNvPr id="128" name="Image 7" descr="Image 7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68679" y="5558345"/>
            <a:ext cx="6263642" cy="777241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Shape 20"/>
          <p:cNvSpPr/>
          <p:nvPr/>
        </p:nvSpPr>
        <p:spPr>
          <a:xfrm>
            <a:off x="868680" y="5558345"/>
            <a:ext cx="109729" cy="777241"/>
          </a:xfrm>
          <a:prstGeom prst="rect">
            <a:avLst/>
          </a:prstGeom>
          <a:solidFill>
            <a:srgbClr val="F8BB37"/>
          </a:solidFill>
          <a:ln w="12700">
            <a:solidFill>
              <a:srgbClr val="F8BB37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30" name="Text 21"/>
          <p:cNvSpPr txBox="1"/>
          <p:nvPr/>
        </p:nvSpPr>
        <p:spPr>
          <a:xfrm>
            <a:off x="1056131" y="5763640"/>
            <a:ext cx="5961889" cy="24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0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Protocol: Mon–Sat nightly • Sun rest • 6-on/1-off for receptor reset + healing consolidation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Rounded Rectangle 2"/>
          <p:cNvSpPr/>
          <p:nvPr/>
        </p:nvSpPr>
        <p:spPr>
          <a:xfrm>
            <a:off x="1032132" y="642111"/>
            <a:ext cx="10127736" cy="5573777"/>
          </a:xfrm>
          <a:prstGeom prst="roundRect">
            <a:avLst>
              <a:gd name="adj" fmla="val 16406"/>
            </a:avLst>
          </a:prstGeom>
          <a:solidFill>
            <a:srgbClr val="FAF8F2"/>
          </a:solidFill>
          <a:ln>
            <a:solidFill>
              <a:srgbClr val="00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4" name="TextBox 3"/>
          <p:cNvSpPr txBox="1"/>
          <p:nvPr/>
        </p:nvSpPr>
        <p:spPr>
          <a:xfrm>
            <a:off x="4087175" y="906313"/>
            <a:ext cx="4017650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400">
                <a:solidFill>
                  <a:srgbClr val="0D0D0D"/>
                </a:solidFill>
                <a:latin typeface="Gambarino"/>
                <a:ea typeface="Gambarino"/>
                <a:cs typeface="Gambarino"/>
                <a:sym typeface="Gambarino"/>
              </a:defRPr>
            </a:lvl1pPr>
          </a:lstStyle>
          <a:p>
            <a:pPr/>
            <a:r>
              <a:t>Financial Model</a:t>
            </a:r>
          </a:p>
        </p:txBody>
      </p:sp>
      <p:sp>
        <p:nvSpPr>
          <p:cNvPr id="135" name="TextBox 4"/>
          <p:cNvSpPr txBox="1"/>
          <p:nvPr/>
        </p:nvSpPr>
        <p:spPr>
          <a:xfrm>
            <a:off x="3019612" y="1575318"/>
            <a:ext cx="6152776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12-month projection, unit economics, and margin expansion</a:t>
            </a:r>
          </a:p>
        </p:txBody>
      </p:sp>
      <p:sp>
        <p:nvSpPr>
          <p:cNvPr id="136" name="TextBox 5"/>
          <p:cNvSpPr txBox="1"/>
          <p:nvPr/>
        </p:nvSpPr>
        <p:spPr>
          <a:xfrm>
            <a:off x="3270690" y="2103120"/>
            <a:ext cx="2057163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1600">
                <a:solidFill>
                  <a:srgbClr val="006668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12-Month Projection</a:t>
            </a:r>
          </a:p>
        </p:txBody>
      </p:sp>
      <p:sp>
        <p:nvSpPr>
          <p:cNvPr id="137" name="TextBox 6"/>
          <p:cNvSpPr txBox="1"/>
          <p:nvPr/>
        </p:nvSpPr>
        <p:spPr>
          <a:xfrm>
            <a:off x="3013580" y="2443479"/>
            <a:ext cx="2935225" cy="197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spcBef>
                <a:spcPts val="600"/>
              </a:spcBef>
              <a:defRPr sz="14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Assumptions: $189/mo subscription; 92% monthly retention.</a:t>
            </a:r>
          </a:p>
          <a:p>
            <a:pPr>
              <a:spcBef>
                <a:spcPts val="600"/>
              </a:spcBef>
              <a:defRPr sz="14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</a:p>
          <a:p>
            <a:pPr>
              <a:spcBef>
                <a:spcPts val="600"/>
              </a:spcBef>
              <a:defRPr sz="14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12 month Goal: 10,000 active monthly users; $22.7M 12 month revenue; $13.7M 12 month revenue EBITDA (60.6% margin).</a:t>
            </a:r>
          </a:p>
        </p:txBody>
      </p:sp>
      <p:sp>
        <p:nvSpPr>
          <p:cNvPr id="138" name="TextBox 7"/>
          <p:cNvSpPr txBox="1"/>
          <p:nvPr/>
        </p:nvSpPr>
        <p:spPr>
          <a:xfrm>
            <a:off x="6448058" y="2103120"/>
            <a:ext cx="1639651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1600">
                <a:solidFill>
                  <a:srgbClr val="006668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lvl1pPr>
          </a:lstStyle>
          <a:p>
            <a:pPr/>
            <a:r>
              <a:t>Unit Economics</a:t>
            </a:r>
          </a:p>
        </p:txBody>
      </p:sp>
      <p:sp>
        <p:nvSpPr>
          <p:cNvPr id="139" name="TextBox 8"/>
          <p:cNvSpPr txBox="1"/>
          <p:nvPr/>
        </p:nvSpPr>
        <p:spPr>
          <a:xfrm>
            <a:off x="6103174" y="2410967"/>
            <a:ext cx="2935225" cy="212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spcBef>
                <a:spcPts val="600"/>
              </a:spcBef>
              <a:defRPr sz="14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COGS per unit: $12.10 (at 10K scale).</a:t>
            </a:r>
          </a:p>
          <a:p>
            <a:pPr>
              <a:spcBef>
                <a:spcPts val="600"/>
              </a:spcBef>
              <a:defRPr sz="14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Gross margin: 93.6% ($176.90 per sub/mo).</a:t>
            </a:r>
          </a:p>
          <a:p>
            <a:pPr>
              <a:spcBef>
                <a:spcPts val="600"/>
              </a:spcBef>
              <a:defRPr sz="14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Customer LTV: $4,650 (34-month avg lifetime).</a:t>
            </a:r>
          </a:p>
          <a:p>
            <a:pPr>
              <a:spcBef>
                <a:spcPts val="600"/>
              </a:spcBef>
              <a:defRPr sz="14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Target CAC: $300.</a:t>
            </a:r>
          </a:p>
          <a:p>
            <a:pPr>
              <a:spcBef>
                <a:spcPts val="600"/>
              </a:spcBef>
              <a:defRPr sz="1400">
                <a:solidFill>
                  <a:srgbClr val="0D0D0D"/>
                </a:solidFill>
                <a:latin typeface="Neue Haas Grotesk"/>
                <a:ea typeface="Neue Haas Grotesk"/>
                <a:cs typeface="Neue Haas Grotesk"/>
                <a:sym typeface="Neue Haas Grotesk"/>
              </a:defRPr>
            </a:pPr>
            <a:r>
              <a:t>LTV:CAC: 15.5x.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71437" y="0"/>
            <a:ext cx="4848821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